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97" r:id="rId7"/>
    <p:sldId id="276" r:id="rId8"/>
    <p:sldId id="286" r:id="rId9"/>
    <p:sldId id="287" r:id="rId10"/>
    <p:sldId id="284" r:id="rId11"/>
    <p:sldId id="291" r:id="rId12"/>
    <p:sldId id="292" r:id="rId13"/>
    <p:sldId id="293" r:id="rId14"/>
    <p:sldId id="294" r:id="rId15"/>
    <p:sldId id="288" r:id="rId16"/>
    <p:sldId id="290" r:id="rId17"/>
    <p:sldId id="265" r:id="rId18"/>
    <p:sldId id="267" r:id="rId19"/>
    <p:sldId id="266" r:id="rId20"/>
    <p:sldId id="268" r:id="rId21"/>
    <p:sldId id="296" r:id="rId22"/>
    <p:sldId id="270" r:id="rId23"/>
    <p:sldId id="271" r:id="rId24"/>
    <p:sldId id="272" r:id="rId25"/>
    <p:sldId id="27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7D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788" autoAdjust="0"/>
    <p:restoredTop sz="94660"/>
  </p:normalViewPr>
  <p:slideViewPr>
    <p:cSldViewPr snapToGrid="0">
      <p:cViewPr varScale="1">
        <p:scale>
          <a:sx n="82" d="100"/>
          <a:sy n="82" d="100"/>
        </p:scale>
        <p:origin x="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lngfacts.org/" TargetMode="External"/><Relationship Id="rId18" Type="http://schemas.openxmlformats.org/officeDocument/2006/relationships/image" Target="../media/image26.png"/><Relationship Id="rId3" Type="http://schemas.openxmlformats.org/officeDocument/2006/relationships/hyperlink" Target="https://www.chemtrec.com/" TargetMode="External"/><Relationship Id="rId7" Type="http://schemas.openxmlformats.org/officeDocument/2006/relationships/hyperlink" Target="https://www.aar.org/" TargetMode="External"/><Relationship Id="rId12" Type="http://schemas.openxmlformats.org/officeDocument/2006/relationships/image" Target="../media/image23.jpeg"/><Relationship Id="rId17" Type="http://schemas.openxmlformats.org/officeDocument/2006/relationships/hyperlink" Target="https://www.tfi.org/" TargetMode="External"/><Relationship Id="rId2" Type="http://schemas.openxmlformats.org/officeDocument/2006/relationships/image" Target="../media/image2.tif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hyperlink" Target="https://www.api.org/" TargetMode="External"/><Relationship Id="rId5" Type="http://schemas.openxmlformats.org/officeDocument/2006/relationships/hyperlink" Target="https://www.americanchemistry.com/" TargetMode="External"/><Relationship Id="rId15" Type="http://schemas.openxmlformats.org/officeDocument/2006/relationships/hyperlink" Target="https://whysteeldrums.org/" TargetMode="External"/><Relationship Id="rId10" Type="http://schemas.openxmlformats.org/officeDocument/2006/relationships/image" Target="../media/image22.png"/><Relationship Id="rId19" Type="http://schemas.openxmlformats.org/officeDocument/2006/relationships/hyperlink" Target="https://www.chlorineinstitute.org/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ethanolrfa.org/" TargetMode="External"/><Relationship Id="rId1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4D07713-4228-4A77-A018-ACC71DE42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210" y="0"/>
            <a:ext cx="5723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96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812969"/>
          </a:xfrm>
        </p:spPr>
        <p:txBody>
          <a:bodyPr>
            <a:normAutofit fontScale="90000"/>
          </a:bodyPr>
          <a:lstStyle/>
          <a:p>
            <a:r>
              <a:rPr lang="en-US" dirty="0"/>
              <a:t>Hazardous Commodity flow studies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05A62-BA01-4BB9-B282-07FA9DCFE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2332653"/>
            <a:ext cx="9001462" cy="3402983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Blip>
                <a:blip r:embed="rId2"/>
              </a:buBlip>
            </a:pPr>
            <a:r>
              <a:rPr lang="en-US" dirty="0"/>
              <a:t>Identify High Priority Transportation Corridors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List High Priority Hazardous Materials in Region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dirty="0"/>
              <a:t>EHS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dirty="0"/>
              <a:t>Proximity 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Aids in Mitigation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Maps and Planning Capabilities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Notification Processes in Maps</a:t>
            </a:r>
          </a:p>
          <a:p>
            <a:pPr marL="342900" indent="-342900" algn="l">
              <a:buBlip>
                <a:blip r:embed="rId2"/>
              </a:buBlip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24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812969"/>
          </a:xfrm>
        </p:spPr>
        <p:txBody>
          <a:bodyPr>
            <a:normAutofit fontScale="90000"/>
          </a:bodyPr>
          <a:lstStyle/>
          <a:p>
            <a:r>
              <a:rPr lang="en-US" dirty="0"/>
              <a:t>Hazardous Commodity flow studies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C5FA96-4DE6-F7E6-8AAD-6325A4B06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98" y="1935332"/>
            <a:ext cx="8864082" cy="47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00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812969"/>
          </a:xfrm>
        </p:spPr>
        <p:txBody>
          <a:bodyPr>
            <a:normAutofit fontScale="90000"/>
          </a:bodyPr>
          <a:lstStyle/>
          <a:p>
            <a:r>
              <a:rPr lang="en-US" dirty="0"/>
              <a:t>Hazardous Commodity flow studies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D864B3-10BB-AABE-9B6B-5514F62D6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584" y="1935332"/>
            <a:ext cx="8462865" cy="474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97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812969"/>
          </a:xfrm>
        </p:spPr>
        <p:txBody>
          <a:bodyPr>
            <a:normAutofit fontScale="90000"/>
          </a:bodyPr>
          <a:lstStyle/>
          <a:p>
            <a:r>
              <a:rPr lang="en-US" dirty="0"/>
              <a:t>Hazardous Commodity flow studies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EBDC1-6A6C-15B3-1A82-8F1B6EDB2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004" y="1858579"/>
            <a:ext cx="8686800" cy="47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03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812969"/>
          </a:xfrm>
        </p:spPr>
        <p:txBody>
          <a:bodyPr>
            <a:normAutofit fontScale="90000"/>
          </a:bodyPr>
          <a:lstStyle/>
          <a:p>
            <a:r>
              <a:rPr lang="en-US" dirty="0"/>
              <a:t>Hazardous Commodity flow studies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DD1E9D-52BA-F9BD-3439-823898710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35" y="1935332"/>
            <a:ext cx="8521933" cy="4791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F2D862-1E12-41FE-AC86-CA617FF9B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918" y="2748301"/>
            <a:ext cx="3938567" cy="401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42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605" y="-45432"/>
            <a:ext cx="6457430" cy="810566"/>
          </a:xfrm>
        </p:spPr>
        <p:txBody>
          <a:bodyPr>
            <a:noAutofit/>
          </a:bodyPr>
          <a:lstStyle/>
          <a:p>
            <a:r>
              <a:rPr lang="en-US" sz="3600" dirty="0"/>
              <a:t>Oregon railroads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EAF7CC6-9E38-D1D1-0641-29D302B53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89" y="783135"/>
            <a:ext cx="7563862" cy="5873984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8C1A356-0986-BC38-23A5-1AA6457F2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1" y="182880"/>
            <a:ext cx="2200627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1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643813"/>
            <a:ext cx="9001462" cy="1291520"/>
          </a:xfrm>
        </p:spPr>
        <p:txBody>
          <a:bodyPr>
            <a:normAutofit fontScale="90000"/>
          </a:bodyPr>
          <a:lstStyle/>
          <a:p>
            <a:r>
              <a:rPr lang="en-US" dirty="0"/>
              <a:t>Hazardous Materials Incidents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05A62-BA01-4BB9-B282-07FA9DCFE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2332653"/>
            <a:ext cx="9001462" cy="3402983"/>
          </a:xfrm>
        </p:spPr>
        <p:txBody>
          <a:bodyPr>
            <a:normAutofit/>
          </a:bodyPr>
          <a:lstStyle/>
          <a:p>
            <a:pPr marL="342900" indent="-342900" algn="l">
              <a:buBlip>
                <a:blip r:embed="rId2"/>
              </a:buBlip>
            </a:pPr>
            <a:r>
              <a:rPr lang="en-US" dirty="0"/>
              <a:t>PHMSA Report 2022 Oregon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dirty="0"/>
              <a:t>2022  497 Incidents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dirty="0"/>
              <a:t>$206,945 </a:t>
            </a:r>
          </a:p>
          <a:p>
            <a:pPr marL="342900" indent="-342900" algn="l">
              <a:buBlip>
                <a:blip r:embed="rId2"/>
              </a:buBlip>
            </a:pPr>
            <a:endParaRPr lang="en-US" dirty="0"/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PHMSA Report 2023- Oregon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dirty="0"/>
              <a:t>2023 125 Incidents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dirty="0"/>
              <a:t>$96,260 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73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134" y="702485"/>
            <a:ext cx="9001462" cy="1363662"/>
          </a:xfrm>
        </p:spPr>
        <p:txBody>
          <a:bodyPr>
            <a:normAutofit fontScale="90000"/>
          </a:bodyPr>
          <a:lstStyle/>
          <a:p>
            <a:r>
              <a:rPr lang="en-US" dirty="0"/>
              <a:t>Jurisdictional &amp; geographic relationships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05A62-BA01-4BB9-B282-07FA9DCFE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7237" y="2486105"/>
            <a:ext cx="9001462" cy="3771741"/>
          </a:xfrm>
        </p:spPr>
        <p:txBody>
          <a:bodyPr>
            <a:normAutofit lnSpcReduction="10000"/>
          </a:bodyPr>
          <a:lstStyle/>
          <a:p>
            <a:pPr marL="342900" indent="-342900" algn="l">
              <a:buBlip>
                <a:blip r:embed="rId2"/>
              </a:buBlip>
            </a:pPr>
            <a:r>
              <a:rPr lang="en-US" dirty="0"/>
              <a:t>From Dysfunction to Cohesive Operations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dirty="0"/>
              <a:t>Large Scale Response Capabilities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Effective Planning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dirty="0"/>
              <a:t>Stakeholder Collaborations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Engaging Resources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dirty="0"/>
              <a:t>Disaster and Emergency Response Exercises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dirty="0"/>
              <a:t>Unified Command 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Training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48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uilding with flags in front of it&#10;&#10;Description automatically generated with medium confidence">
            <a:extLst>
              <a:ext uri="{FF2B5EF4-FFF2-40B4-BE49-F238E27FC236}">
                <a16:creationId xmlns:a16="http://schemas.microsoft.com/office/drawing/2014/main" id="{D57CBC55-B5CC-4CEA-A6EC-08555E5FE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80" r="-3" b="-3"/>
          <a:stretch/>
        </p:blipFill>
        <p:spPr>
          <a:xfrm>
            <a:off x="439281" y="501541"/>
            <a:ext cx="6010222" cy="3431266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pic>
        <p:nvPicPr>
          <p:cNvPr id="15" name="Picture 14" descr="A picture containing text, tree, sign, outdoor&#10;&#10;Description automatically generated">
            <a:extLst>
              <a:ext uri="{FF2B5EF4-FFF2-40B4-BE49-F238E27FC236}">
                <a16:creationId xmlns:a16="http://schemas.microsoft.com/office/drawing/2014/main" id="{1C7ADF3A-9185-409B-94BE-15BF86A1E2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632" b="24928"/>
          <a:stretch/>
        </p:blipFill>
        <p:spPr>
          <a:xfrm>
            <a:off x="6246007" y="3932807"/>
            <a:ext cx="5661416" cy="2099253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1498748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241" y="512492"/>
            <a:ext cx="9001462" cy="1461039"/>
          </a:xfrm>
        </p:spPr>
        <p:txBody>
          <a:bodyPr/>
          <a:lstStyle/>
          <a:p>
            <a:r>
              <a:rPr lang="en-US" dirty="0"/>
              <a:t>Center for domestic preparedness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05A62-BA01-4BB9-B282-07FA9DCFE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2583402"/>
            <a:ext cx="9001462" cy="4021584"/>
          </a:xfrm>
        </p:spPr>
        <p:txBody>
          <a:bodyPr numCol="2">
            <a:normAutofit/>
          </a:bodyPr>
          <a:lstStyle/>
          <a:p>
            <a:pPr marL="342900" indent="-342900" algn="l">
              <a:buBlip>
                <a:blip r:embed="rId2"/>
              </a:buBlip>
            </a:pPr>
            <a:r>
              <a:rPr lang="en-US" dirty="0"/>
              <a:t>Resident Training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dirty="0"/>
              <a:t>Hazmat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dirty="0"/>
              <a:t>Law Enforcement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dirty="0"/>
              <a:t>First Receivers/Medical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dirty="0"/>
              <a:t>Emergency Management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Non-Resident Training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Virtual Instructor-Led Training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Independent Study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Tribal Training Week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National Preparedness Symposium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COBRA</a:t>
            </a:r>
          </a:p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481D96-0004-7D2E-C32C-5F20CBC12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473" y="4989250"/>
            <a:ext cx="1822255" cy="180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52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Nasttpo</a:t>
            </a:r>
            <a:br>
              <a:rPr lang="en-US" dirty="0"/>
            </a:br>
            <a:r>
              <a:rPr lang="en-US" dirty="0"/>
              <a:t>Annual Training </a:t>
            </a:r>
            <a:br>
              <a:rPr lang="en-US" dirty="0"/>
            </a:br>
            <a:r>
              <a:rPr lang="en-US" dirty="0"/>
              <a:t>&amp; 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05A62-BA01-4BB9-B282-07FA9DCFE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3602037"/>
            <a:ext cx="9001462" cy="21335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Salt Lake City, Utah</a:t>
            </a:r>
          </a:p>
          <a:p>
            <a:r>
              <a:rPr lang="en-US" dirty="0"/>
              <a:t>Presentation by </a:t>
            </a:r>
          </a:p>
          <a:p>
            <a:r>
              <a:rPr lang="en-US" dirty="0"/>
              <a:t>RubyDawn Manning</a:t>
            </a:r>
          </a:p>
          <a:p>
            <a:r>
              <a:rPr lang="en-US" dirty="0"/>
              <a:t>Western Plains Emergency Services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43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255" y="492711"/>
            <a:ext cx="8786981" cy="830262"/>
          </a:xfrm>
        </p:spPr>
        <p:txBody>
          <a:bodyPr/>
          <a:lstStyle/>
          <a:p>
            <a:r>
              <a:rPr lang="en-US" dirty="0"/>
              <a:t>Alabama fire college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05A62-BA01-4BB9-B282-07FA9DCFE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6255" y="4870326"/>
            <a:ext cx="11141475" cy="1323440"/>
          </a:xfrm>
        </p:spPr>
        <p:txBody>
          <a:bodyPr>
            <a:normAutofit/>
          </a:bodyPr>
          <a:lstStyle/>
          <a:p>
            <a:pPr marL="342900" indent="-342900" algn="l">
              <a:buBlip>
                <a:blip r:embed="rId2"/>
              </a:buBlip>
            </a:pPr>
            <a:r>
              <a:rPr lang="en-US" dirty="0"/>
              <a:t>Workplace Safety Training Program: Ted </a:t>
            </a:r>
            <a:r>
              <a:rPr lang="en-US" dirty="0" err="1"/>
              <a:t>Krayer</a:t>
            </a:r>
            <a:r>
              <a:rPr lang="en-US" dirty="0"/>
              <a:t> (205) 296-3609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Training Specialist: Ben </a:t>
            </a:r>
            <a:r>
              <a:rPr lang="en-US" dirty="0" err="1"/>
              <a:t>Caffee</a:t>
            </a:r>
            <a:r>
              <a:rPr lang="en-US" dirty="0"/>
              <a:t> BCAFFEE@ALABAMAFIRECOLLEGE.ORG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94AA7D-2470-12D4-EB34-4129E9F535CD}"/>
              </a:ext>
            </a:extLst>
          </p:cNvPr>
          <p:cNvSpPr txBox="1"/>
          <p:nvPr/>
        </p:nvSpPr>
        <p:spPr>
          <a:xfrm>
            <a:off x="674914" y="2765790"/>
            <a:ext cx="10842171" cy="132343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800100" lvl="1" indent="-342900" algn="l">
              <a:buBlip>
                <a:blip r:embed="rId2"/>
              </a:buBlip>
            </a:pPr>
            <a:r>
              <a:rPr lang="en-US" sz="2000" dirty="0"/>
              <a:t>Multiple HazMat 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sz="2000" dirty="0"/>
              <a:t>Illicit Drug Response Awareness 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sz="2000" dirty="0"/>
              <a:t>Incident Command System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sz="2000" dirty="0"/>
              <a:t>WMD &amp; All-Hazards Awareness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sz="2000" dirty="0"/>
              <a:t>MCI Triage Awareness 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sz="2000" dirty="0"/>
              <a:t>Responder Safety Awareness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sz="2000" dirty="0"/>
              <a:t>HAZWOPER &amp; Annual Refresher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sz="2000" dirty="0"/>
              <a:t>Radiological / Nuclear Awareness</a:t>
            </a:r>
          </a:p>
        </p:txBody>
      </p:sp>
    </p:spTree>
    <p:extLst>
      <p:ext uri="{BB962C8B-B14F-4D97-AF65-F5344CB8AC3E}">
        <p14:creationId xmlns:p14="http://schemas.microsoft.com/office/powerpoint/2010/main" val="779518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4804" y="618538"/>
            <a:ext cx="9001462" cy="787667"/>
          </a:xfrm>
        </p:spPr>
        <p:txBody>
          <a:bodyPr>
            <a:normAutofit/>
          </a:bodyPr>
          <a:lstStyle/>
          <a:p>
            <a:r>
              <a:rPr lang="en-US" dirty="0"/>
              <a:t>Alabama Fire College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  <p:pic>
        <p:nvPicPr>
          <p:cNvPr id="8" name="Picture 7" descr="A picture containing text, outdoor, cart&#10;&#10;Description automatically generated">
            <a:extLst>
              <a:ext uri="{FF2B5EF4-FFF2-40B4-BE49-F238E27FC236}">
                <a16:creationId xmlns:a16="http://schemas.microsoft.com/office/drawing/2014/main" id="{F51CA1ED-E63E-2440-1308-3AA00896E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034" y="1449471"/>
            <a:ext cx="5717857" cy="3198801"/>
          </a:xfrm>
          <a:prstGeom prst="rect">
            <a:avLst/>
          </a:prstGeom>
        </p:spPr>
      </p:pic>
      <p:pic>
        <p:nvPicPr>
          <p:cNvPr id="12" name="Picture 11" descr="A picture containing text, road, outdoor, truck&#10;&#10;Description automatically generated">
            <a:extLst>
              <a:ext uri="{FF2B5EF4-FFF2-40B4-BE49-F238E27FC236}">
                <a16:creationId xmlns:a16="http://schemas.microsoft.com/office/drawing/2014/main" id="{BBFACD81-EAB5-0DC2-EE90-5977F7D7C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71" y="4605006"/>
            <a:ext cx="4244340" cy="2191646"/>
          </a:xfrm>
          <a:prstGeom prst="rect">
            <a:avLst/>
          </a:prstGeom>
        </p:spPr>
      </p:pic>
      <p:pic>
        <p:nvPicPr>
          <p:cNvPr id="14" name="Picture 13" descr="A picture containing text, white, van&#10;&#10;Description automatically generated">
            <a:extLst>
              <a:ext uri="{FF2B5EF4-FFF2-40B4-BE49-F238E27FC236}">
                <a16:creationId xmlns:a16="http://schemas.microsoft.com/office/drawing/2014/main" id="{DA00C597-1FE9-593F-D387-93D91E6B7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6860" y="4127342"/>
            <a:ext cx="2884869" cy="2730658"/>
          </a:xfrm>
          <a:prstGeom prst="rect">
            <a:avLst/>
          </a:prstGeom>
        </p:spPr>
      </p:pic>
      <p:pic>
        <p:nvPicPr>
          <p:cNvPr id="18" name="Picture 17" descr="A picture containing text, road, outdoor, trailer&#10;&#10;Description automatically generated">
            <a:extLst>
              <a:ext uri="{FF2B5EF4-FFF2-40B4-BE49-F238E27FC236}">
                <a16:creationId xmlns:a16="http://schemas.microsoft.com/office/drawing/2014/main" id="{024436F9-C294-10D2-1598-F85B27740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7498" y="5408529"/>
            <a:ext cx="227647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69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786336"/>
          </a:xfrm>
        </p:spPr>
        <p:txBody>
          <a:bodyPr/>
          <a:lstStyle/>
          <a:p>
            <a:r>
              <a:rPr lang="en-US" dirty="0" err="1"/>
              <a:t>Transcaer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05A62-BA01-4BB9-B282-07FA9DCFE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2117048"/>
            <a:ext cx="9001462" cy="4509856"/>
          </a:xfrm>
        </p:spPr>
        <p:txBody>
          <a:bodyPr>
            <a:normAutofit/>
          </a:bodyPr>
          <a:lstStyle/>
          <a:p>
            <a:pPr marL="342900" indent="-342900" algn="l">
              <a:buBlip>
                <a:blip r:embed="rId2"/>
              </a:buBlip>
            </a:pPr>
            <a:r>
              <a:rPr lang="en-US" dirty="0"/>
              <a:t>The TRANSCAER Mission: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sz="2400" dirty="0"/>
              <a:t>Promote safe transportation and handling of hazardous materials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sz="2400" dirty="0"/>
              <a:t>Educate and assist communities regarding hazardous materials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sz="2400" dirty="0"/>
              <a:t>Aid community emergency response planning</a:t>
            </a:r>
          </a:p>
          <a:p>
            <a:pPr marL="342900" indent="-342900" algn="l">
              <a:buBlip>
                <a:blip r:embed="rId2"/>
              </a:buBlip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19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  <p:pic>
        <p:nvPicPr>
          <p:cNvPr id="1026" name="Picture 2" descr="Chemtrec logo">
            <a:hlinkClick r:id="rId3"/>
            <a:extLst>
              <a:ext uri="{FF2B5EF4-FFF2-40B4-BE49-F238E27FC236}">
                <a16:creationId xmlns:a16="http://schemas.microsoft.com/office/drawing/2014/main" id="{E4FDA5F5-0950-45A5-A58F-5B92B9F1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886" y="485775"/>
            <a:ext cx="19050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ACC logo">
            <a:hlinkClick r:id="rId5"/>
            <a:extLst>
              <a:ext uri="{FF2B5EF4-FFF2-40B4-BE49-F238E27FC236}">
                <a16:creationId xmlns:a16="http://schemas.microsoft.com/office/drawing/2014/main" id="{4E460A30-C67C-4072-9CD3-B34C10035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323" y="381000"/>
            <a:ext cx="1905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AR logo">
            <a:hlinkClick r:id="rId7"/>
            <a:extLst>
              <a:ext uri="{FF2B5EF4-FFF2-40B4-BE49-F238E27FC236}">
                <a16:creationId xmlns:a16="http://schemas.microsoft.com/office/drawing/2014/main" id="{F799AFD2-8D1C-43A0-8439-3DDFA6756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386" y="2076450"/>
            <a:ext cx="19050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RFA logo">
            <a:hlinkClick r:id="rId9"/>
            <a:extLst>
              <a:ext uri="{FF2B5EF4-FFF2-40B4-BE49-F238E27FC236}">
                <a16:creationId xmlns:a16="http://schemas.microsoft.com/office/drawing/2014/main" id="{9824BEF2-0945-4016-9B13-29CD15547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91" y="2076450"/>
            <a:ext cx="1905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PI logo">
            <a:hlinkClick r:id="rId11"/>
            <a:extLst>
              <a:ext uri="{FF2B5EF4-FFF2-40B4-BE49-F238E27FC236}">
                <a16:creationId xmlns:a16="http://schemas.microsoft.com/office/drawing/2014/main" id="{091D7E5F-B467-40CA-82C6-0DA89262F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595" y="2076450"/>
            <a:ext cx="19050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lng logo">
            <a:hlinkClick r:id="rId13"/>
            <a:extLst>
              <a:ext uri="{FF2B5EF4-FFF2-40B4-BE49-F238E27FC236}">
                <a16:creationId xmlns:a16="http://schemas.microsoft.com/office/drawing/2014/main" id="{D100260C-2952-4D5F-A9B4-D9EDFF590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626" y="3362326"/>
            <a:ext cx="19050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SDI logo">
            <a:hlinkClick r:id="rId15"/>
            <a:extLst>
              <a:ext uri="{FF2B5EF4-FFF2-40B4-BE49-F238E27FC236}">
                <a16:creationId xmlns:a16="http://schemas.microsoft.com/office/drawing/2014/main" id="{657B77BE-E4FF-4A75-A5FB-00B951EE4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386" y="3314699"/>
            <a:ext cx="190500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he Fertilizer Institute logo">
            <a:hlinkClick r:id="rId17"/>
            <a:extLst>
              <a:ext uri="{FF2B5EF4-FFF2-40B4-BE49-F238E27FC236}">
                <a16:creationId xmlns:a16="http://schemas.microsoft.com/office/drawing/2014/main" id="{FF3BFAFE-16D6-46D4-8B21-2E74CF6E2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791" y="3429000"/>
            <a:ext cx="1905000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Chlorine Institute Logo">
            <a:hlinkClick r:id="rId19"/>
            <a:extLst>
              <a:ext uri="{FF2B5EF4-FFF2-40B4-BE49-F238E27FC236}">
                <a16:creationId xmlns:a16="http://schemas.microsoft.com/office/drawing/2014/main" id="{D32C78EE-AE86-4887-A62B-507998B43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601" y="3362326"/>
            <a:ext cx="19050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3BE138-0650-4F49-857E-236B49AE4C4E}"/>
              </a:ext>
            </a:extLst>
          </p:cNvPr>
          <p:cNvSpPr txBox="1"/>
          <p:nvPr/>
        </p:nvSpPr>
        <p:spPr>
          <a:xfrm>
            <a:off x="1834626" y="5248277"/>
            <a:ext cx="796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 National Organizations Sponsoring </a:t>
            </a:r>
            <a:r>
              <a:rPr lang="en-US" sz="2400" dirty="0" err="1"/>
              <a:t>TransCAER</a:t>
            </a:r>
            <a:r>
              <a:rPr lang="en-US" sz="24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78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2294216"/>
            <a:ext cx="9001462" cy="2624013"/>
          </a:xfrm>
        </p:spPr>
        <p:txBody>
          <a:bodyPr>
            <a:normAutofit/>
          </a:bodyPr>
          <a:lstStyle/>
          <a:p>
            <a:r>
              <a:rPr lang="en-US" dirty="0"/>
              <a:t>Questions</a:t>
            </a:r>
            <a:br>
              <a:rPr lang="en-US" dirty="0"/>
            </a:br>
            <a:r>
              <a:rPr lang="en-US" dirty="0"/>
              <a:t>&amp;</a:t>
            </a:r>
            <a:br>
              <a:rPr lang="en-US" dirty="0"/>
            </a:br>
            <a:r>
              <a:rPr lang="en-US" dirty="0"/>
              <a:t>Comments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49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768581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05A62-BA01-4BB9-B282-07FA9DCFE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2894121"/>
            <a:ext cx="9001462" cy="3366856"/>
          </a:xfrm>
        </p:spPr>
        <p:txBody>
          <a:bodyPr/>
          <a:lstStyle/>
          <a:p>
            <a:r>
              <a:rPr lang="en-US" sz="3200" dirty="0"/>
              <a:t>RubyDawn Manning</a:t>
            </a:r>
            <a:endParaRPr lang="en-US" dirty="0"/>
          </a:p>
          <a:p>
            <a:r>
              <a:rPr lang="en-US" dirty="0"/>
              <a:t>Western Plains Emergency Services</a:t>
            </a:r>
          </a:p>
          <a:p>
            <a:r>
              <a:rPr lang="en-US" dirty="0"/>
              <a:t>(775)340-5167</a:t>
            </a:r>
          </a:p>
          <a:p>
            <a:r>
              <a:rPr lang="en-US" dirty="0"/>
              <a:t>Red_Elk_Woman@yahoo.com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98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801017"/>
            <a:ext cx="9001462" cy="883990"/>
          </a:xfrm>
        </p:spPr>
        <p:txBody>
          <a:bodyPr/>
          <a:lstStyle/>
          <a:p>
            <a:r>
              <a:rPr lang="en-US" dirty="0"/>
              <a:t>RubyDawn Manning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05A62-BA01-4BB9-B282-07FA9DCFE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1535837"/>
            <a:ext cx="9001462" cy="5007006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dirty="0"/>
              <a:t>20+ Year Career</a:t>
            </a:r>
          </a:p>
          <a:p>
            <a:pPr algn="l"/>
            <a:r>
              <a:rPr lang="en-US" dirty="0"/>
              <a:t>20 Fire Service/Emergency Management </a:t>
            </a:r>
          </a:p>
          <a:p>
            <a:pPr algn="l"/>
            <a:r>
              <a:rPr lang="en-US" dirty="0"/>
              <a:t>Western Plains Emergency Services</a:t>
            </a:r>
          </a:p>
          <a:p>
            <a:pPr algn="l"/>
            <a:r>
              <a:rPr lang="en-US" dirty="0"/>
              <a:t>Emergency Manager</a:t>
            </a:r>
          </a:p>
          <a:p>
            <a:pPr lvl="1" algn="l"/>
            <a:r>
              <a:rPr lang="en-US" dirty="0"/>
              <a:t>Paiute Shoshone Tribe, Fallon</a:t>
            </a:r>
          </a:p>
          <a:p>
            <a:pPr algn="l"/>
            <a:r>
              <a:rPr lang="en-US" dirty="0"/>
              <a:t>WMD Instructor for Center for Domestic Preparedness</a:t>
            </a:r>
          </a:p>
          <a:p>
            <a:pPr algn="l"/>
            <a:r>
              <a:rPr lang="en-US" dirty="0"/>
              <a:t>HAZMAT/WST Instructor for Alabama Fire College</a:t>
            </a:r>
          </a:p>
          <a:p>
            <a:pPr algn="l"/>
            <a:r>
              <a:rPr lang="en-US" dirty="0"/>
              <a:t>Idaho Volunteer Fire &amp; Emergency Services Association Board Member</a:t>
            </a:r>
          </a:p>
          <a:p>
            <a:pPr algn="l"/>
            <a:r>
              <a:rPr lang="en-US" dirty="0" err="1"/>
              <a:t>TransCAER</a:t>
            </a:r>
            <a:r>
              <a:rPr lang="en-US" dirty="0"/>
              <a:t> State Representative (ID/NV)</a:t>
            </a:r>
          </a:p>
          <a:p>
            <a:pPr algn="l"/>
            <a:r>
              <a:rPr lang="en-US" dirty="0"/>
              <a:t>Freedom Riders Training Institute</a:t>
            </a:r>
          </a:p>
          <a:p>
            <a:pPr algn="l"/>
            <a:r>
              <a:rPr lang="en-US" dirty="0"/>
              <a:t>NASTTPO Board Member and Tribal Rep</a:t>
            </a:r>
          </a:p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72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821847"/>
          </a:xfrm>
        </p:spPr>
        <p:txBody>
          <a:bodyPr/>
          <a:lstStyle/>
          <a:p>
            <a:r>
              <a:rPr lang="en-US" dirty="0"/>
              <a:t>Discussion 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05A62-BA01-4BB9-B282-07FA9DCFE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1944209"/>
            <a:ext cx="9001462" cy="4634144"/>
          </a:xfrm>
        </p:spPr>
        <p:txBody>
          <a:bodyPr>
            <a:normAutofit/>
          </a:bodyPr>
          <a:lstStyle/>
          <a:p>
            <a:pPr marL="342900" indent="-342900" algn="l">
              <a:buBlip>
                <a:blip r:embed="rId2"/>
              </a:buBlip>
            </a:pPr>
            <a:r>
              <a:rPr lang="en-US" sz="2000" dirty="0"/>
              <a:t>TERC’s 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sz="2000" dirty="0"/>
              <a:t>TERC &amp; LEPC’s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sz="2000" dirty="0"/>
              <a:t>MOA’s MOU’s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sz="2000" dirty="0"/>
              <a:t>Tools For Success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sz="2000" dirty="0"/>
              <a:t>Incidents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sz="2000" dirty="0"/>
              <a:t>Jurisdictional &amp; Geographic Relations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sz="2000" dirty="0"/>
              <a:t>Training Opportunities</a:t>
            </a:r>
            <a:endParaRPr lang="en-US" dirty="0"/>
          </a:p>
          <a:p>
            <a:pPr marL="800100" lvl="1" indent="-342900" algn="l">
              <a:buBlip>
                <a:blip r:embed="rId2"/>
              </a:buBlip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54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812969"/>
          </a:xfrm>
        </p:spPr>
        <p:txBody>
          <a:bodyPr/>
          <a:lstStyle/>
          <a:p>
            <a:r>
              <a:rPr lang="en-US" dirty="0"/>
              <a:t>TERC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05A62-BA01-4BB9-B282-07FA9DCFE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1935332"/>
            <a:ext cx="9001462" cy="3322468"/>
          </a:xfrm>
        </p:spPr>
        <p:txBody>
          <a:bodyPr>
            <a:normAutofit/>
          </a:bodyPr>
          <a:lstStyle/>
          <a:p>
            <a:pPr marL="342900" indent="-342900" algn="l">
              <a:buBlip>
                <a:blip r:embed="rId2"/>
              </a:buBlip>
            </a:pPr>
            <a:r>
              <a:rPr lang="en-US" dirty="0"/>
              <a:t>Tribal Emergency Response Commissions/Committees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Stakeholders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Tribal Business Council Approval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Tribal Planning and Coordination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EOP Planning and Reporting </a:t>
            </a:r>
          </a:p>
          <a:p>
            <a:pPr marL="342900" indent="-342900" algn="l">
              <a:buBlip>
                <a:blip r:embed="rId2"/>
              </a:buBlip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68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812969"/>
          </a:xfrm>
        </p:spPr>
        <p:txBody>
          <a:bodyPr/>
          <a:lstStyle/>
          <a:p>
            <a:r>
              <a:rPr lang="en-US" dirty="0"/>
              <a:t>TERC  &amp; LEPC’s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05A62-BA01-4BB9-B282-07FA9DCFE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1935332"/>
            <a:ext cx="9001462" cy="3322468"/>
          </a:xfrm>
        </p:spPr>
        <p:txBody>
          <a:bodyPr>
            <a:normAutofit/>
          </a:bodyPr>
          <a:lstStyle/>
          <a:p>
            <a:pPr marL="342900" indent="-342900" algn="l">
              <a:buBlip>
                <a:blip r:embed="rId2"/>
              </a:buBlip>
            </a:pPr>
            <a:r>
              <a:rPr lang="en-US" dirty="0"/>
              <a:t>Seats at the Planning Table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Results in Collaborative Efforts 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Jurisdictional Relations Increases Response Capabilities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dirty="0"/>
              <a:t>MOA and MOU Legal discussions and Dispatching  </a:t>
            </a:r>
          </a:p>
          <a:p>
            <a:pPr marL="342900" indent="-342900" algn="l">
              <a:buBlip>
                <a:blip r:embed="rId2"/>
              </a:buBlip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06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1666" y="445776"/>
            <a:ext cx="9001462" cy="1363662"/>
          </a:xfrm>
        </p:spPr>
        <p:txBody>
          <a:bodyPr>
            <a:normAutofit/>
          </a:bodyPr>
          <a:lstStyle/>
          <a:p>
            <a:r>
              <a:rPr lang="en-US" dirty="0"/>
              <a:t>MOA’s and MOU’s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4709E4-56B1-B059-BEF6-E541CCB52BF6}"/>
              </a:ext>
            </a:extLst>
          </p:cNvPr>
          <p:cNvSpPr txBox="1"/>
          <p:nvPr/>
        </p:nvSpPr>
        <p:spPr>
          <a:xfrm>
            <a:off x="1967593" y="2496513"/>
            <a:ext cx="8149609" cy="2934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200000"/>
              </a:lnSpc>
              <a:buBlip>
                <a:blip r:embed="rId2"/>
              </a:buBlip>
            </a:pPr>
            <a:r>
              <a:rPr lang="en-US" sz="2400" dirty="0"/>
              <a:t>Memorandum of Agreements and Understanding</a:t>
            </a:r>
          </a:p>
          <a:p>
            <a:pPr marL="342900" indent="-342900" algn="l">
              <a:lnSpc>
                <a:spcPct val="200000"/>
              </a:lnSpc>
              <a:buBlip>
                <a:blip r:embed="rId2"/>
              </a:buBlip>
            </a:pPr>
            <a:r>
              <a:rPr lang="en-US" sz="2400" dirty="0"/>
              <a:t>Cost Efficiency</a:t>
            </a:r>
          </a:p>
          <a:p>
            <a:pPr marL="342900" indent="-342900" algn="l">
              <a:lnSpc>
                <a:spcPct val="200000"/>
              </a:lnSpc>
              <a:buBlip>
                <a:blip r:embed="rId2"/>
              </a:buBlip>
            </a:pPr>
            <a:r>
              <a:rPr lang="en-US" sz="2400" dirty="0"/>
              <a:t>Unified Command Facilitated Through Familiarization</a:t>
            </a:r>
          </a:p>
          <a:p>
            <a:pPr marL="342900" indent="-342900" algn="l">
              <a:lnSpc>
                <a:spcPct val="200000"/>
              </a:lnSpc>
              <a:buBlip>
                <a:blip r:embed="rId2"/>
              </a:buBlip>
            </a:pPr>
            <a:r>
              <a:rPr lang="en-US" sz="2400" dirty="0"/>
              <a:t>Emergency Operations Plans and TERC’s &amp; LEPC’s</a:t>
            </a:r>
          </a:p>
        </p:txBody>
      </p:sp>
    </p:spTree>
    <p:extLst>
      <p:ext uri="{BB962C8B-B14F-4D97-AF65-F5344CB8AC3E}">
        <p14:creationId xmlns:p14="http://schemas.microsoft.com/office/powerpoint/2010/main" val="871303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013" y="512201"/>
            <a:ext cx="9001462" cy="902758"/>
          </a:xfrm>
        </p:spPr>
        <p:txBody>
          <a:bodyPr>
            <a:normAutofit/>
          </a:bodyPr>
          <a:lstStyle/>
          <a:p>
            <a:r>
              <a:rPr lang="en-US" dirty="0"/>
              <a:t>Regional Cooperation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F57CB5D-899D-2223-8536-A6F500846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82" y="1832602"/>
            <a:ext cx="9289724" cy="451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B3ED-32C0-480C-AEC3-164024547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660865"/>
            <a:ext cx="9001462" cy="902758"/>
          </a:xfrm>
        </p:spPr>
        <p:txBody>
          <a:bodyPr>
            <a:normAutofit/>
          </a:bodyPr>
          <a:lstStyle/>
          <a:p>
            <a:r>
              <a:rPr lang="en-US" dirty="0"/>
              <a:t>Resource Sharing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99755B-B383-4267-B6F7-4AB1C1E9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02" y="0"/>
            <a:ext cx="2074798" cy="2486025"/>
          </a:xfrm>
          <a:prstGeom prst="rect">
            <a:avLst/>
          </a:prstGeom>
        </p:spPr>
      </p:pic>
      <p:pic>
        <p:nvPicPr>
          <p:cNvPr id="4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D68A829A-2AFA-2402-8C6E-AA59DF9BD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555" y="1564860"/>
            <a:ext cx="5027806" cy="5143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D7A86E-166A-413A-B8B4-0DA377607906}"/>
              </a:ext>
            </a:extLst>
          </p:cNvPr>
          <p:cNvSpPr txBox="1"/>
          <p:nvPr/>
        </p:nvSpPr>
        <p:spPr>
          <a:xfrm>
            <a:off x="1054359" y="2034073"/>
            <a:ext cx="3153747" cy="1669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200000"/>
              </a:lnSpc>
              <a:buBlip>
                <a:blip r:embed="rId2"/>
              </a:buBlip>
            </a:pPr>
            <a:r>
              <a:rPr lang="en-US" dirty="0"/>
              <a:t>Increased Capabilities</a:t>
            </a:r>
          </a:p>
          <a:p>
            <a:pPr marL="342900" indent="-342900" algn="l">
              <a:lnSpc>
                <a:spcPct val="200000"/>
              </a:lnSpc>
              <a:buBlip>
                <a:blip r:embed="rId2"/>
              </a:buBlip>
            </a:pPr>
            <a:r>
              <a:rPr lang="en-US" dirty="0"/>
              <a:t>Equipment Utilization</a:t>
            </a:r>
          </a:p>
          <a:p>
            <a:pPr marL="342900" indent="-342900" algn="l">
              <a:lnSpc>
                <a:spcPct val="200000"/>
              </a:lnSpc>
              <a:buBlip>
                <a:blip r:embed="rId2"/>
              </a:buBlip>
            </a:pPr>
            <a:r>
              <a:rPr lang="en-US" dirty="0"/>
              <a:t>Open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4373396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8346F"/>
      </a:dk2>
      <a:lt2>
        <a:srgbClr val="D9A8D2"/>
      </a:lt2>
      <a:accent1>
        <a:srgbClr val="CE57AB"/>
      </a:accent1>
      <a:accent2>
        <a:srgbClr val="8E8EFD"/>
      </a:accent2>
      <a:accent3>
        <a:srgbClr val="7CBCE0"/>
      </a:accent3>
      <a:accent4>
        <a:srgbClr val="70BF9F"/>
      </a:accent4>
      <a:accent5>
        <a:srgbClr val="A5B960"/>
      </a:accent5>
      <a:accent6>
        <a:srgbClr val="D47A57"/>
      </a:accent6>
      <a:hlink>
        <a:srgbClr val="D164DE"/>
      </a:hlink>
      <a:folHlink>
        <a:srgbClr val="BE87C4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D4FE1632-F131-47D3-A814-99E9CD025E2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83120</TotalTime>
  <Words>412</Words>
  <Application>Microsoft Office PowerPoint</Application>
  <PresentationFormat>Widescreen</PresentationFormat>
  <Paragraphs>113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Bookman Old Style</vt:lpstr>
      <vt:lpstr>Rockwell</vt:lpstr>
      <vt:lpstr>Damask</vt:lpstr>
      <vt:lpstr>PowerPoint Presentation</vt:lpstr>
      <vt:lpstr>Nasttpo Annual Training  &amp; WORKSHOP</vt:lpstr>
      <vt:lpstr>RubyDawn Manning</vt:lpstr>
      <vt:lpstr>Discussion agenda</vt:lpstr>
      <vt:lpstr>TERC</vt:lpstr>
      <vt:lpstr>TERC  &amp; LEPC’s</vt:lpstr>
      <vt:lpstr>MOA’s and MOU’s</vt:lpstr>
      <vt:lpstr>Regional Cooperation</vt:lpstr>
      <vt:lpstr>Resource Sharing</vt:lpstr>
      <vt:lpstr>Hazardous Commodity flow studies</vt:lpstr>
      <vt:lpstr>Hazardous Commodity flow studies</vt:lpstr>
      <vt:lpstr>Hazardous Commodity flow studies</vt:lpstr>
      <vt:lpstr>Hazardous Commodity flow studies</vt:lpstr>
      <vt:lpstr>Hazardous Commodity flow studies</vt:lpstr>
      <vt:lpstr>Oregon railroads</vt:lpstr>
      <vt:lpstr>Hazardous Materials Incidents</vt:lpstr>
      <vt:lpstr>Jurisdictional &amp; geographic relationships </vt:lpstr>
      <vt:lpstr>PowerPoint Presentation</vt:lpstr>
      <vt:lpstr>Center for domestic preparedness</vt:lpstr>
      <vt:lpstr>Alabama fire college</vt:lpstr>
      <vt:lpstr>Alabama Fire College</vt:lpstr>
      <vt:lpstr>Transcaer</vt:lpstr>
      <vt:lpstr>PowerPoint Presentation</vt:lpstr>
      <vt:lpstr>Questions &amp; Comments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RubyDawn</dc:creator>
  <cp:lastModifiedBy>RubyDawn</cp:lastModifiedBy>
  <cp:revision>18</cp:revision>
  <cp:lastPrinted>2023-04-19T17:27:14Z</cp:lastPrinted>
  <dcterms:created xsi:type="dcterms:W3CDTF">2022-04-19T13:36:15Z</dcterms:created>
  <dcterms:modified xsi:type="dcterms:W3CDTF">2023-04-19T19:31:42Z</dcterms:modified>
</cp:coreProperties>
</file>